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5" d="100"/>
          <a:sy n="25" d="100"/>
        </p:scale>
        <p:origin x="167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53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4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1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2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4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5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5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94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90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62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76743-112D-4782-97EA-D79AC72E1B53}" type="datetimeFigureOut">
              <a:rPr lang="en-US" smtClean="0"/>
              <a:t>8/14/2024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F17BE-0B98-4707-927D-DCB02C2C4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40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">
            <a:extLst>
              <a:ext uri="{FF2B5EF4-FFF2-40B4-BE49-F238E27FC236}">
                <a16:creationId xmlns:a16="http://schemas.microsoft.com/office/drawing/2014/main" id="{2AF04222-225A-47D6-BA4C-11FA63AEC113}"/>
              </a:ext>
            </a:extLst>
          </p:cNvPr>
          <p:cNvSpPr/>
          <p:nvPr/>
        </p:nvSpPr>
        <p:spPr bwMode="auto">
          <a:xfrm>
            <a:off x="741139" y="7125970"/>
            <a:ext cx="5001915" cy="78057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431861-2D30-41A0-8B8F-9A06954D8758}"/>
              </a:ext>
            </a:extLst>
          </p:cNvPr>
          <p:cNvSpPr/>
          <p:nvPr/>
        </p:nvSpPr>
        <p:spPr>
          <a:xfrm>
            <a:off x="2286492" y="3799617"/>
            <a:ext cx="135821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عنوان دقیق پژوهش با فونت </a:t>
            </a:r>
            <a:r>
              <a:rPr lang="en-US" sz="4000" b="1" dirty="0">
                <a:latin typeface="Times New Roman"/>
                <a:ea typeface="Times New Roman"/>
                <a:cs typeface="B Titr" pitchFamily="2" charset="-78"/>
              </a:rPr>
              <a:t> </a:t>
            </a:r>
            <a:r>
              <a:rPr lang="en-GB" sz="4000" b="1" dirty="0">
                <a:latin typeface="Times New Roman"/>
                <a:ea typeface="Times New Roman"/>
                <a:cs typeface="B Titr" pitchFamily="2" charset="-78"/>
              </a:rPr>
              <a:t>Times New Roman</a:t>
            </a:r>
            <a:r>
              <a:rPr lang="fa-IR" sz="4000" b="1" dirty="0">
                <a:latin typeface="Times New Roman"/>
                <a:ea typeface="Times New Roman"/>
                <a:cs typeface="B Titr" pitchFamily="2" charset="-78"/>
              </a:rPr>
              <a:t>سایز 36</a:t>
            </a:r>
            <a:endParaRPr lang="en-US" dirty="0">
              <a:latin typeface="Times New Roman"/>
              <a:ea typeface="Times New Roman"/>
              <a:cs typeface="B Titr" pitchFamily="2" charset="-78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2100832-5376-4AEF-B089-3F5B839B1227}"/>
              </a:ext>
            </a:extLst>
          </p:cNvPr>
          <p:cNvSpPr/>
          <p:nvPr/>
        </p:nvSpPr>
        <p:spPr>
          <a:xfrm>
            <a:off x="1987750" y="4833414"/>
            <a:ext cx="142386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>
                <a:cs typeface="B Nazanin" pitchFamily="2" charset="-78"/>
              </a:rPr>
              <a:t>نام پژوهشگر*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  <a:r>
              <a:rPr lang="ar-SA" sz="2800" dirty="0">
                <a:cs typeface="B Nazanin" pitchFamily="2" charset="-78"/>
              </a:rPr>
              <a:t>، </a:t>
            </a:r>
            <a:r>
              <a:rPr lang="fa-IR" sz="2800" dirty="0">
                <a:cs typeface="B Nazanin" pitchFamily="2" charset="-78"/>
              </a:rPr>
              <a:t>نام پژوهشگر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نویسنده مسئول: مدرک و مقطع  تحصیلی، دانشگاه  </a:t>
            </a: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  <a:p>
            <a:pPr algn="ctr" rtl="1"/>
            <a:r>
              <a:rPr lang="fa-IR" sz="2800" dirty="0">
                <a:cs typeface="B Nazanin" pitchFamily="2" charset="-78"/>
              </a:rPr>
              <a:t>- مدرک و مقطع  تحصیلی، دانشگاه </a:t>
            </a:r>
            <a:endParaRPr lang="en-US" sz="2800" dirty="0">
              <a:cs typeface="B Nazanin" pitchFamily="2" charset="-78"/>
            </a:endParaRPr>
          </a:p>
        </p:txBody>
      </p:sp>
      <p:pic>
        <p:nvPicPr>
          <p:cNvPr id="34" name="Picture 7" descr="F:\my art\Hamayesh haye karbordi\PPT\omran\box4.png">
            <a:extLst>
              <a:ext uri="{FF2B5EF4-FFF2-40B4-BE49-F238E27FC236}">
                <a16:creationId xmlns:a16="http://schemas.microsoft.com/office/drawing/2014/main" id="{493BF698-4B7E-4B02-B252-E9D95B2DA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5994" y="6742521"/>
            <a:ext cx="976313" cy="1149419"/>
          </a:xfrm>
          <a:prstGeom prst="rect">
            <a:avLst/>
          </a:prstGeom>
          <a:noFill/>
        </p:spPr>
      </p:pic>
      <p:sp>
        <p:nvSpPr>
          <p:cNvPr id="35" name="Rounded Rectangle 7">
            <a:extLst>
              <a:ext uri="{FF2B5EF4-FFF2-40B4-BE49-F238E27FC236}">
                <a16:creationId xmlns:a16="http://schemas.microsoft.com/office/drawing/2014/main" id="{8371C23D-1060-4DEE-A40C-EA810443F711}"/>
              </a:ext>
            </a:extLst>
          </p:cNvPr>
          <p:cNvSpPr/>
          <p:nvPr/>
        </p:nvSpPr>
        <p:spPr bwMode="auto">
          <a:xfrm>
            <a:off x="9579795" y="12812900"/>
            <a:ext cx="5888805" cy="85810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36" name="Picture 6" descr="F:\my art\Hamayesh haye karbordi\PPT\omran\box3.png">
            <a:extLst>
              <a:ext uri="{FF2B5EF4-FFF2-40B4-BE49-F238E27FC236}">
                <a16:creationId xmlns:a16="http://schemas.microsoft.com/office/drawing/2014/main" id="{C1065D7E-5A10-403B-9882-35F42D03C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98193" y="12552588"/>
            <a:ext cx="873696" cy="1028607"/>
          </a:xfrm>
          <a:prstGeom prst="rect">
            <a:avLst/>
          </a:prstGeom>
          <a:noFill/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2B11F965-7D71-4C34-A8D6-058CE1971776}"/>
              </a:ext>
            </a:extLst>
          </p:cNvPr>
          <p:cNvSpPr/>
          <p:nvPr/>
        </p:nvSpPr>
        <p:spPr>
          <a:xfrm>
            <a:off x="1061054" y="8199134"/>
            <a:ext cx="1540112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800" dirty="0">
                <a:cs typeface="B Nazanin" pitchFamily="2" charset="-78"/>
              </a:rPr>
              <a:t>به‌منظور يكسان‌سازي مجموعه لازم است كه همة مقالات پوستری با طرحي يكسان و كاملاً هماهنگ تهيه و تايپ شوند. (رنگ‌بندی، جانمایی مطالب، دو ستونه بودن و اندازه ستون‌های چپ و راست و ...). اين راهنما به نويسندگان كمك مي‌كند تا مقالة خود را با طرح مورد قبول همایش تهيه نمايند. توجه شود كه فرمت ظاهري اين راهنما و نگارش آن منطبق بر دستورالعمل مورد قبول کنفرانس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اندازه پوستر باید 50 در 70 سانتیمتر باشد. ضروری است عنوان همایش و لوگوهای بالای پوستر حفظ شود و تغییر نکند. سایر زیباسازی ها در متن به شرط رعایت ساختار پیشنهادی زیر آزاد است. 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براي تهیه پوستر، فقط از نرم افزار مايكروسافت نسخة 2007 به بعد استفاده كنيد. زيربخش‌ها با قلم </a:t>
            </a:r>
            <a:r>
              <a:rPr lang="en-US" sz="2800" dirty="0">
                <a:cs typeface="B Nazanin" pitchFamily="2" charset="-78"/>
              </a:rPr>
              <a:t> </a:t>
            </a:r>
            <a:r>
              <a:rPr lang="en-GB" sz="2800" dirty="0">
                <a:cs typeface="B Nazanin" pitchFamily="2" charset="-78"/>
              </a:rPr>
              <a:t>Times New Roman</a:t>
            </a:r>
            <a:r>
              <a:rPr lang="fa-IR" sz="2800" dirty="0">
                <a:cs typeface="B Nazanin" pitchFamily="2" charset="-78"/>
              </a:rPr>
              <a:t>و اندازه 26پررنگ تايپ شود. برای کلیه متون از حالت </a:t>
            </a:r>
            <a:r>
              <a:rPr lang="en-GB" sz="2800" dirty="0">
                <a:cs typeface="B Nazanin" pitchFamily="2" charset="-78"/>
              </a:rPr>
              <a:t>Justify</a:t>
            </a:r>
            <a:r>
              <a:rPr lang="fa-IR" sz="2800" dirty="0">
                <a:cs typeface="B Nazanin" pitchFamily="2" charset="-78"/>
              </a:rPr>
              <a:t>  استفاده شود.</a:t>
            </a:r>
          </a:p>
          <a:p>
            <a:pPr algn="just" rtl="1"/>
            <a:r>
              <a:rPr lang="fa-IR" sz="2800" dirty="0">
                <a:cs typeface="B Nazanin" pitchFamily="2" charset="-78"/>
              </a:rPr>
              <a:t>واژه های کلیدی : .......، ........،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9FDB28E-1932-4684-84DD-E667528B62D5}"/>
              </a:ext>
            </a:extLst>
          </p:cNvPr>
          <p:cNvSpPr/>
          <p:nvPr/>
        </p:nvSpPr>
        <p:spPr>
          <a:xfrm>
            <a:off x="9213293" y="14044405"/>
            <a:ext cx="72488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defRPr/>
            </a:pPr>
            <a:r>
              <a:rPr lang="fa-IR" sz="2700" dirty="0">
                <a:cs typeface="B Nazanin" pitchFamily="2" charset="-78"/>
              </a:rPr>
              <a:t>مقدمه یا بیان مسئله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26بین 60 تا 70 کلمه</a:t>
            </a:r>
          </a:p>
        </p:txBody>
      </p:sp>
      <p:sp>
        <p:nvSpPr>
          <p:cNvPr id="39" name="Rounded Rectangle 11">
            <a:extLst>
              <a:ext uri="{FF2B5EF4-FFF2-40B4-BE49-F238E27FC236}">
                <a16:creationId xmlns:a16="http://schemas.microsoft.com/office/drawing/2014/main" id="{666D49FA-C51E-4E0C-9CCA-2F82E256D343}"/>
              </a:ext>
            </a:extLst>
          </p:cNvPr>
          <p:cNvSpPr/>
          <p:nvPr/>
        </p:nvSpPr>
        <p:spPr bwMode="auto">
          <a:xfrm>
            <a:off x="9579795" y="16833136"/>
            <a:ext cx="5888805" cy="80637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661572F-BE4B-4C6F-8309-731DE59E9752}"/>
              </a:ext>
            </a:extLst>
          </p:cNvPr>
          <p:cNvSpPr/>
          <p:nvPr/>
        </p:nvSpPr>
        <p:spPr>
          <a:xfrm>
            <a:off x="9289074" y="18159268"/>
            <a:ext cx="71731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اهداف و روش پژوهش با فونت </a:t>
            </a:r>
            <a:r>
              <a:rPr lang="en-GB" sz="2700" dirty="0">
                <a:cs typeface="B Nazanin" pitchFamily="2" charset="-78"/>
              </a:rPr>
              <a:t> Times New Roman</a:t>
            </a:r>
            <a:r>
              <a:rPr lang="fa-IR" sz="2700" dirty="0">
                <a:cs typeface="B Nazanin" pitchFamily="2" charset="-78"/>
              </a:rPr>
              <a:t> سایز 26بین 100 تا 110 کلمه</a:t>
            </a:r>
          </a:p>
        </p:txBody>
      </p:sp>
      <p:sp>
        <p:nvSpPr>
          <p:cNvPr id="41" name="Rounded Rectangle 13">
            <a:extLst>
              <a:ext uri="{FF2B5EF4-FFF2-40B4-BE49-F238E27FC236}">
                <a16:creationId xmlns:a16="http://schemas.microsoft.com/office/drawing/2014/main" id="{2722FF94-6646-4BE4-B5FA-4AAD8342EE98}"/>
              </a:ext>
            </a:extLst>
          </p:cNvPr>
          <p:cNvSpPr/>
          <p:nvPr/>
        </p:nvSpPr>
        <p:spPr bwMode="auto">
          <a:xfrm>
            <a:off x="987558" y="12792688"/>
            <a:ext cx="6632442" cy="89377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2" name="Picture 6" descr="F:\my art\Hamayesh haye karbordi\PPT\omran\box3.png">
            <a:extLst>
              <a:ext uri="{FF2B5EF4-FFF2-40B4-BE49-F238E27FC236}">
                <a16:creationId xmlns:a16="http://schemas.microsoft.com/office/drawing/2014/main" id="{BCA7F7C7-6B3D-4CF2-B03F-B40142C59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992" y="12385744"/>
            <a:ext cx="879867" cy="1035872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9BDB20C9-6E40-4978-9EF7-7FDF0458CD82}"/>
              </a:ext>
            </a:extLst>
          </p:cNvPr>
          <p:cNvSpPr/>
          <p:nvPr/>
        </p:nvSpPr>
        <p:spPr>
          <a:xfrm>
            <a:off x="987558" y="14118598"/>
            <a:ext cx="741094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یافته های پژوهش با فونت </a:t>
            </a:r>
            <a:r>
              <a:rPr lang="en-GB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 بین 60 تا 70 کلمه و موردی (الف، ب، ج، ...)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الف)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ب)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ج)</a:t>
            </a:r>
          </a:p>
        </p:txBody>
      </p:sp>
      <p:sp>
        <p:nvSpPr>
          <p:cNvPr id="44" name="Rounded Rectangle 16">
            <a:extLst>
              <a:ext uri="{FF2B5EF4-FFF2-40B4-BE49-F238E27FC236}">
                <a16:creationId xmlns:a16="http://schemas.microsoft.com/office/drawing/2014/main" id="{66D935DB-950B-4C67-9D0D-94DABCF8FC45}"/>
              </a:ext>
            </a:extLst>
          </p:cNvPr>
          <p:cNvSpPr/>
          <p:nvPr/>
        </p:nvSpPr>
        <p:spPr bwMode="auto">
          <a:xfrm>
            <a:off x="987558" y="16858929"/>
            <a:ext cx="6632442" cy="853087"/>
          </a:xfrm>
          <a:prstGeom prst="roundRect">
            <a:avLst/>
          </a:prstGeom>
          <a:solidFill>
            <a:srgbClr val="3E83F2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2675186" rtl="1">
              <a:spcBef>
                <a:spcPct val="50000"/>
              </a:spcBef>
            </a:pPr>
            <a:endParaRPr lang="en-US" sz="3600" b="1" dirty="0">
              <a:solidFill>
                <a:schemeClr val="bg1"/>
              </a:solidFill>
              <a:cs typeface="B Titr" pitchFamily="2" charset="-78"/>
            </a:endParaRPr>
          </a:p>
        </p:txBody>
      </p:sp>
      <p:sp>
        <p:nvSpPr>
          <p:cNvPr id="45" name="Rounded Rectangle 17">
            <a:extLst>
              <a:ext uri="{FF2B5EF4-FFF2-40B4-BE49-F238E27FC236}">
                <a16:creationId xmlns:a16="http://schemas.microsoft.com/office/drawing/2014/main" id="{69118926-2AEB-4F0F-B3B1-FAC69F34B80A}"/>
              </a:ext>
            </a:extLst>
          </p:cNvPr>
          <p:cNvSpPr/>
          <p:nvPr/>
        </p:nvSpPr>
        <p:spPr bwMode="auto">
          <a:xfrm>
            <a:off x="9579795" y="20567486"/>
            <a:ext cx="5888805" cy="880081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defTabSz="4483882" rtl="1">
              <a:defRPr/>
            </a:pPr>
            <a:endParaRPr lang="en-US" sz="8901" dirty="0"/>
          </a:p>
        </p:txBody>
      </p:sp>
      <p:pic>
        <p:nvPicPr>
          <p:cNvPr id="46" name="Picture 5" descr="F:\my art\Hamayesh haye karbordi\PPT\omran\box2.png">
            <a:extLst>
              <a:ext uri="{FF2B5EF4-FFF2-40B4-BE49-F238E27FC236}">
                <a16:creationId xmlns:a16="http://schemas.microsoft.com/office/drawing/2014/main" id="{79E8A837-7241-4E8D-A865-5C8A4C33A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8174" y="16413358"/>
            <a:ext cx="865685" cy="1019175"/>
          </a:xfrm>
          <a:prstGeom prst="rect">
            <a:avLst/>
          </a:prstGeom>
          <a:noFill/>
        </p:spPr>
      </p:pic>
      <p:pic>
        <p:nvPicPr>
          <p:cNvPr id="47" name="Picture 5" descr="F:\my art\Hamayesh haye karbordi\PPT\omran\box2.png">
            <a:extLst>
              <a:ext uri="{FF2B5EF4-FFF2-40B4-BE49-F238E27FC236}">
                <a16:creationId xmlns:a16="http://schemas.microsoft.com/office/drawing/2014/main" id="{AD9122C5-CD5A-49A6-A5F2-774EEFFFD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04632" y="16577840"/>
            <a:ext cx="879867" cy="1035872"/>
          </a:xfrm>
          <a:prstGeom prst="rect">
            <a:avLst/>
          </a:prstGeom>
          <a:noFill/>
        </p:spPr>
      </p:pic>
      <p:pic>
        <p:nvPicPr>
          <p:cNvPr id="48" name="Picture 7" descr="F:\my art\Hamayesh haye karbordi\PPT\omran\box4.png">
            <a:extLst>
              <a:ext uri="{FF2B5EF4-FFF2-40B4-BE49-F238E27FC236}">
                <a16:creationId xmlns:a16="http://schemas.microsoft.com/office/drawing/2014/main" id="{9F35B56F-7FCC-4C61-9623-3B2A82EEB8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0449" y="20206010"/>
            <a:ext cx="894050" cy="1052570"/>
          </a:xfrm>
          <a:prstGeom prst="rect">
            <a:avLst/>
          </a:prstGeom>
          <a:noFill/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1052B071-ABAF-4670-BA6E-721F9E801154}"/>
              </a:ext>
            </a:extLst>
          </p:cNvPr>
          <p:cNvSpPr/>
          <p:nvPr/>
        </p:nvSpPr>
        <p:spPr>
          <a:xfrm>
            <a:off x="987558" y="17969871"/>
            <a:ext cx="74782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fa-IR" sz="2700" dirty="0">
                <a:cs typeface="B Nazanin" pitchFamily="2" charset="-78"/>
              </a:rPr>
              <a:t>راهبردهای پیشنهادی با فونت </a:t>
            </a:r>
            <a:r>
              <a:rPr lang="en-US" sz="2700" dirty="0">
                <a:cs typeface="B Nazanin" pitchFamily="2" charset="-78"/>
              </a:rPr>
              <a:t>Times New Roman</a:t>
            </a:r>
            <a:r>
              <a:rPr lang="fa-IR" sz="2700" dirty="0">
                <a:cs typeface="B Nazanin" pitchFamily="2" charset="-78"/>
              </a:rPr>
              <a:t> سایز 26به صورت موردی با جداکننده :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</a:p>
          <a:p>
            <a:pPr algn="just" rtl="1"/>
            <a:r>
              <a:rPr lang="fa-IR" sz="2700" dirty="0">
                <a:cs typeface="B Nazanin" pitchFamily="2" charset="-78"/>
              </a:rPr>
              <a:t>-</a:t>
            </a:r>
            <a:endParaRPr lang="en-US" sz="2700" dirty="0">
              <a:cs typeface="B Nazanin" pitchFamily="2" charset="-78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056417D-2065-4EC8-BF23-6BC176827428}"/>
              </a:ext>
            </a:extLst>
          </p:cNvPr>
          <p:cNvSpPr/>
          <p:nvPr/>
        </p:nvSpPr>
        <p:spPr>
          <a:xfrm>
            <a:off x="9579795" y="21809043"/>
            <a:ext cx="74109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Shaista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F., Lo, M. C., &amp; Yeo, A. (2013). A Repositioning Strategy for Rural Tourism Destination in Malaysia- Integrating Tourist, Industry,.pp410-419.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2A3026C-CB18-4E24-B2D2-6992B4E843FE}"/>
              </a:ext>
            </a:extLst>
          </p:cNvPr>
          <p:cNvSpPr/>
          <p:nvPr/>
        </p:nvSpPr>
        <p:spPr>
          <a:xfrm>
            <a:off x="2447162" y="6985217"/>
            <a:ext cx="27622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Abstract</a:t>
            </a:r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0001A05-0E07-443D-983E-BE6AE1D2B660}"/>
              </a:ext>
            </a:extLst>
          </p:cNvPr>
          <p:cNvSpPr/>
          <p:nvPr/>
        </p:nvSpPr>
        <p:spPr>
          <a:xfrm>
            <a:off x="2405400" y="12758482"/>
            <a:ext cx="32474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48078D5-988F-457F-9493-1F8CEF848719}"/>
              </a:ext>
            </a:extLst>
          </p:cNvPr>
          <p:cNvSpPr/>
          <p:nvPr/>
        </p:nvSpPr>
        <p:spPr>
          <a:xfrm>
            <a:off x="11718679" y="12853602"/>
            <a:ext cx="22381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4800" b="1" dirty="0">
                <a:solidFill>
                  <a:schemeClr val="bg1"/>
                </a:solidFill>
                <a:cs typeface="B Titr" pitchFamily="2" charset="-78"/>
              </a:rPr>
              <a:t> </a:t>
            </a:r>
            <a:endParaRPr lang="en-US" sz="48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AC4BA33-1C79-4AD1-9784-7F6D913ABA01}"/>
              </a:ext>
            </a:extLst>
          </p:cNvPr>
          <p:cNvSpPr/>
          <p:nvPr/>
        </p:nvSpPr>
        <p:spPr>
          <a:xfrm>
            <a:off x="2326277" y="16922945"/>
            <a:ext cx="45592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675056" rtl="1">
              <a:spcBef>
                <a:spcPct val="50000"/>
              </a:spcBef>
            </a:pPr>
            <a:r>
              <a:rPr lang="en-US" sz="3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Research methodology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84CEA3A-4497-4D5C-AD29-233B3B0866F9}"/>
              </a:ext>
            </a:extLst>
          </p:cNvPr>
          <p:cNvSpPr/>
          <p:nvPr/>
        </p:nvSpPr>
        <p:spPr>
          <a:xfrm>
            <a:off x="11333957" y="16833136"/>
            <a:ext cx="30075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Suggestions</a:t>
            </a:r>
            <a:endParaRPr lang="en-US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BCC076E-10DA-4E9A-94CB-70445B92EC09}"/>
              </a:ext>
            </a:extLst>
          </p:cNvPr>
          <p:cNvSpPr/>
          <p:nvPr/>
        </p:nvSpPr>
        <p:spPr>
          <a:xfrm>
            <a:off x="11365504" y="20622805"/>
            <a:ext cx="29444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2675056">
              <a:spcBef>
                <a:spcPct val="50000"/>
              </a:spcBef>
            </a:pPr>
            <a:r>
              <a:rPr lang="en-US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References </a:t>
            </a:r>
          </a:p>
        </p:txBody>
      </p:sp>
    </p:spTree>
    <p:extLst>
      <p:ext uri="{BB962C8B-B14F-4D97-AF65-F5344CB8AC3E}">
        <p14:creationId xmlns:p14="http://schemas.microsoft.com/office/powerpoint/2010/main" val="62024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313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atefe hatami</dc:creator>
  <cp:lastModifiedBy>atefe hatami</cp:lastModifiedBy>
  <cp:revision>3</cp:revision>
  <dcterms:created xsi:type="dcterms:W3CDTF">2024-08-14T06:31:50Z</dcterms:created>
  <dcterms:modified xsi:type="dcterms:W3CDTF">2024-08-14T06:58:05Z</dcterms:modified>
</cp:coreProperties>
</file>